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75" r:id="rId3"/>
    <p:sldId id="276" r:id="rId4"/>
    <p:sldId id="259" r:id="rId5"/>
    <p:sldId id="260" r:id="rId6"/>
    <p:sldId id="261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3" r:id="rId15"/>
    <p:sldId id="272" r:id="rId16"/>
    <p:sldId id="274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81" autoAdjust="0"/>
  </p:normalViewPr>
  <p:slideViewPr>
    <p:cSldViewPr>
      <p:cViewPr varScale="1">
        <p:scale>
          <a:sx n="135" d="100"/>
          <a:sy n="135" d="100"/>
        </p:scale>
        <p:origin x="101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A3C66-EDA1-469A-B45E-3A57EA25AEB4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6C91E-07A0-4C1E-BC9E-1044177BEE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52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5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26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441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ISEGA - 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85763" eaLnBrk="1" hangingPunct="1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grpSp>
        <p:nvGrpSpPr>
          <p:cNvPr id="3" name="Gruppieren 11"/>
          <p:cNvGrpSpPr>
            <a:grpSpLocks/>
          </p:cNvGrpSpPr>
          <p:nvPr userDrawn="1"/>
        </p:nvGrpSpPr>
        <p:grpSpPr bwMode="auto">
          <a:xfrm>
            <a:off x="1306117" y="2009777"/>
            <a:ext cx="7340203" cy="1716536"/>
            <a:chOff x="2016171" y="2010428"/>
            <a:chExt cx="9786186" cy="1716045"/>
          </a:xfrm>
        </p:grpSpPr>
        <p:pic>
          <p:nvPicPr>
            <p:cNvPr id="4" name="Grafik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171" y="2010428"/>
              <a:ext cx="7007263" cy="1328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feld 4"/>
            <p:cNvSpPr txBox="1"/>
            <p:nvPr userDrawn="1"/>
          </p:nvSpPr>
          <p:spPr>
            <a:xfrm>
              <a:off x="4919485" y="3338786"/>
              <a:ext cx="6882872" cy="3876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385763" eaLnBrk="1" hangingPunct="1">
                <a:defRPr/>
              </a:pPr>
              <a:r>
                <a:rPr lang="en-US" sz="1920" b="1" i="1" dirty="0">
                  <a:solidFill>
                    <a:prstClr val="white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performance with system</a:t>
              </a:r>
            </a:p>
          </p:txBody>
        </p:sp>
      </p:grpSp>
      <p:sp>
        <p:nvSpPr>
          <p:cNvPr id="6" name="Rechteck 5"/>
          <p:cNvSpPr/>
          <p:nvPr userDrawn="1"/>
        </p:nvSpPr>
        <p:spPr>
          <a:xfrm>
            <a:off x="0" y="-902"/>
            <a:ext cx="5048250" cy="5872796"/>
          </a:xfrm>
          <a:prstGeom prst="rect">
            <a:avLst/>
          </a:prstGeom>
          <a:blipFill dpi="0" rotWithShape="1">
            <a:blip r:embed="rId3">
              <a:alphaModFix amt="23000"/>
            </a:blip>
            <a:srcRect/>
            <a:stretch>
              <a:fillRect l="-41678" t="-73102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85763" eaLnBrk="1" hangingPunct="1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28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54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27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06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84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921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28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140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231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59F09-7EEE-4BAD-8E29-C083B3D80C17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41931-1E9D-4E1A-9D03-8954CD71BE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06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22.xml"/><Relationship Id="rId4" Type="http://schemas.microsoft.com/office/2007/relationships/hdphoto" Target="../media/hdphoto1.wdp"/><Relationship Id="rId9" Type="http://schemas.openxmlformats.org/officeDocument/2006/relationships/slide" Target="slide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83" y="476672"/>
            <a:ext cx="8753410" cy="134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328592" cy="3996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192" y="663823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LICAD </a:t>
            </a:r>
            <a:r>
              <a:rPr lang="de-DE" b="1" dirty="0" smtClean="0">
                <a:solidFill>
                  <a:schemeClr val="bg1"/>
                </a:solidFill>
              </a:rPr>
              <a:t>11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43068" y="3072662"/>
            <a:ext cx="3960440" cy="2692896"/>
          </a:xfrm>
          <a:solidFill>
            <a:schemeClr val="tx2">
              <a:lumMod val="20000"/>
              <a:lumOff val="80000"/>
              <a:alpha val="41000"/>
            </a:schemeClr>
          </a:solidFill>
        </p:spPr>
        <p:txBody>
          <a:bodyPr>
            <a:normAutofit/>
          </a:bodyPr>
          <a:lstStyle/>
          <a:p>
            <a:r>
              <a:rPr lang="de-DE" sz="2400" dirty="0" err="1" smtClean="0">
                <a:hlinkClick r:id="rId5" action="ppaction://hlinksldjump"/>
              </a:rPr>
              <a:t>Choose</a:t>
            </a:r>
            <a:r>
              <a:rPr lang="de-DE" sz="2400" dirty="0" smtClean="0">
                <a:hlinkClick r:id="rId5" action="ppaction://hlinksldjump"/>
              </a:rPr>
              <a:t> </a:t>
            </a:r>
            <a:r>
              <a:rPr lang="de-DE" sz="2400" dirty="0" err="1" smtClean="0">
                <a:hlinkClick r:id="rId5" action="ppaction://hlinksldjump"/>
              </a:rPr>
              <a:t>menu</a:t>
            </a:r>
            <a:r>
              <a:rPr lang="de-DE" sz="2400" dirty="0" smtClean="0">
                <a:hlinkClick r:id="rId5" action="ppaction://hlinksldjump"/>
              </a:rPr>
              <a:t> </a:t>
            </a:r>
            <a:r>
              <a:rPr lang="de-DE" sz="2400" dirty="0" err="1" smtClean="0">
                <a:hlinkClick r:id="rId5" action="ppaction://hlinksldjump"/>
              </a:rPr>
              <a:t>language</a:t>
            </a:r>
            <a:endParaRPr lang="de-DE" sz="2400" dirty="0" smtClean="0">
              <a:hlinkClick r:id="rId6" action="ppaction://hlinksldjump"/>
            </a:endParaRPr>
          </a:p>
          <a:p>
            <a:r>
              <a:rPr lang="de-DE" sz="2400" dirty="0" smtClean="0">
                <a:hlinkClick r:id="rId6" action="ppaction://hlinksldjump"/>
              </a:rPr>
              <a:t>Design </a:t>
            </a:r>
            <a:r>
              <a:rPr lang="de-DE" sz="2400" dirty="0" err="1" smtClean="0">
                <a:hlinkClick r:id="rId6" action="ppaction://hlinksldjump"/>
              </a:rPr>
              <a:t>of</a:t>
            </a:r>
            <a:r>
              <a:rPr lang="de-DE" sz="2400" dirty="0" smtClean="0">
                <a:hlinkClick r:id="rId6" action="ppaction://hlinksldjump"/>
              </a:rPr>
              <a:t> </a:t>
            </a:r>
            <a:r>
              <a:rPr lang="de-DE" sz="2400" dirty="0" err="1" smtClean="0">
                <a:hlinkClick r:id="rId6" action="ppaction://hlinksldjump"/>
              </a:rPr>
              <a:t>hanger</a:t>
            </a:r>
            <a:r>
              <a:rPr lang="de-DE" sz="2400" dirty="0" smtClean="0">
                <a:hlinkClick r:id="rId6" action="ppaction://hlinksldjump"/>
              </a:rPr>
              <a:t> support</a:t>
            </a:r>
            <a:endParaRPr lang="de-DE" sz="2400" dirty="0" smtClean="0"/>
          </a:p>
          <a:p>
            <a:r>
              <a:rPr lang="de-DE" sz="2400" dirty="0" smtClean="0">
                <a:hlinkClick r:id="rId7" action="ppaction://hlinksldjump"/>
              </a:rPr>
              <a:t>Setup </a:t>
            </a:r>
            <a:r>
              <a:rPr lang="de-DE" sz="2400" dirty="0" err="1" smtClean="0">
                <a:hlinkClick r:id="rId7" action="ppaction://hlinksldjump"/>
              </a:rPr>
              <a:t>specifications</a:t>
            </a:r>
            <a:endParaRPr lang="de-DE" sz="2400" dirty="0" smtClean="0"/>
          </a:p>
          <a:p>
            <a:r>
              <a:rPr lang="de-DE" sz="2400" dirty="0" smtClean="0">
                <a:hlinkClick r:id="rId8" action="ppaction://hlinksldjump"/>
              </a:rPr>
              <a:t>Setup </a:t>
            </a:r>
            <a:r>
              <a:rPr lang="de-DE" sz="2400" dirty="0" err="1" smtClean="0">
                <a:hlinkClick r:id="rId8" action="ppaction://hlinksldjump"/>
              </a:rPr>
              <a:t>project</a:t>
            </a:r>
            <a:r>
              <a:rPr lang="de-DE" sz="2400" dirty="0" smtClean="0">
                <a:hlinkClick r:id="rId8" action="ppaction://hlinksldjump"/>
              </a:rPr>
              <a:t> </a:t>
            </a:r>
            <a:r>
              <a:rPr lang="de-DE" sz="2400" dirty="0" err="1" smtClean="0">
                <a:hlinkClick r:id="rId8" action="ppaction://hlinksldjump"/>
              </a:rPr>
              <a:t>properties</a:t>
            </a:r>
            <a:endParaRPr lang="de-DE" sz="2400" dirty="0" smtClean="0"/>
          </a:p>
          <a:p>
            <a:r>
              <a:rPr lang="de-DE" sz="2400" dirty="0" smtClean="0">
                <a:hlinkClick r:id="rId9" action="ppaction://hlinksldjump"/>
              </a:rPr>
              <a:t>Create DXF </a:t>
            </a:r>
            <a:r>
              <a:rPr lang="de-DE" sz="2400" dirty="0" err="1" smtClean="0">
                <a:hlinkClick r:id="rId9" action="ppaction://hlinksldjump"/>
              </a:rPr>
              <a:t>files</a:t>
            </a:r>
            <a:endParaRPr lang="de-DE" sz="2400" dirty="0" smtClean="0"/>
          </a:p>
          <a:p>
            <a:r>
              <a:rPr lang="de-DE" sz="2400" dirty="0">
                <a:hlinkClick r:id="rId10" action="ppaction://hlinksldjump"/>
              </a:rPr>
              <a:t>Create </a:t>
            </a:r>
            <a:r>
              <a:rPr lang="de-DE" sz="2400" dirty="0" err="1">
                <a:hlinkClick r:id="rId10" action="ppaction://hlinksldjump"/>
              </a:rPr>
              <a:t>summary</a:t>
            </a:r>
            <a:r>
              <a:rPr lang="de-DE" sz="2400" dirty="0">
                <a:hlinkClick r:id="rId10" action="ppaction://hlinksldjump"/>
              </a:rPr>
              <a:t> </a:t>
            </a:r>
            <a:r>
              <a:rPr lang="de-DE" sz="2400" dirty="0" err="1">
                <a:hlinkClick r:id="rId10" action="ppaction://hlinksldjump"/>
              </a:rPr>
              <a:t>parts</a:t>
            </a:r>
            <a:r>
              <a:rPr lang="de-DE" sz="2400" dirty="0">
                <a:hlinkClick r:id="rId10" action="ppaction://hlinksldjump"/>
              </a:rPr>
              <a:t> </a:t>
            </a:r>
            <a:r>
              <a:rPr lang="de-DE" sz="2400" dirty="0" err="1">
                <a:hlinkClick r:id="rId10" action="ppaction://hlinksldjump"/>
              </a:rPr>
              <a:t>list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466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2" y="633412"/>
            <a:ext cx="7839075" cy="559117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929248" y="2708920"/>
            <a:ext cx="204690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Setup </a:t>
            </a:r>
            <a:r>
              <a:rPr lang="de-DE" dirty="0" err="1" smtClean="0"/>
              <a:t>specifications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123728" y="4221088"/>
            <a:ext cx="6120680" cy="180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700284" y="3702277"/>
            <a:ext cx="427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most important information at a glance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608003" y="836712"/>
            <a:ext cx="1368152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713151" y="1916832"/>
            <a:ext cx="1773422" cy="646331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Click </a:t>
            </a:r>
            <a:r>
              <a:rPr lang="de-DE" dirty="0" err="1" smtClean="0">
                <a:solidFill>
                  <a:srgbClr val="FF0000"/>
                </a:solidFill>
              </a:rPr>
              <a:t>here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enter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setup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2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481012"/>
            <a:ext cx="7886700" cy="5895975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611560" y="620688"/>
            <a:ext cx="792088" cy="36004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1007604" y="1052736"/>
            <a:ext cx="4500500" cy="252028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1007604" y="3717032"/>
            <a:ext cx="4428492" cy="10801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796136" y="2204864"/>
            <a:ext cx="2564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Enter </a:t>
            </a:r>
            <a:r>
              <a:rPr lang="de-DE" dirty="0" err="1" smtClean="0">
                <a:solidFill>
                  <a:srgbClr val="FF0000"/>
                </a:solidFill>
              </a:rPr>
              <a:t>project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information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here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580112" y="4077072"/>
            <a:ext cx="2280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Enable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that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this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feature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1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552450"/>
            <a:ext cx="7715250" cy="57531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217206" y="824605"/>
            <a:ext cx="504056" cy="2880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899592" y="1112637"/>
            <a:ext cx="4536504" cy="1956323"/>
          </a:xfrm>
          <a:prstGeom prst="rect">
            <a:avLst/>
          </a:prstGeom>
          <a:solidFill>
            <a:srgbClr val="FF0000">
              <a:alpha val="900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446379" y="1412776"/>
            <a:ext cx="29075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Those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values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are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important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for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the</a:t>
            </a:r>
            <a:endParaRPr lang="de-DE" sz="1400" dirty="0" smtClean="0">
              <a:solidFill>
                <a:srgbClr val="FF0000"/>
              </a:solidFill>
            </a:endParaRPr>
          </a:p>
          <a:p>
            <a:r>
              <a:rPr lang="de-DE" sz="1400" dirty="0" err="1" smtClean="0">
                <a:solidFill>
                  <a:srgbClr val="FF0000"/>
                </a:solidFill>
              </a:rPr>
              <a:t>selection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of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hangers</a:t>
            </a:r>
            <a:r>
              <a:rPr lang="de-DE" sz="1400" dirty="0" smtClean="0">
                <a:solidFill>
                  <a:srgbClr val="FF0000"/>
                </a:solidFill>
              </a:rPr>
              <a:t>. Change </a:t>
            </a:r>
            <a:r>
              <a:rPr lang="de-DE" sz="1400" dirty="0" err="1" smtClean="0">
                <a:solidFill>
                  <a:srgbClr val="FF0000"/>
                </a:solidFill>
              </a:rPr>
              <a:t>of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1400" dirty="0" err="1" smtClean="0">
                <a:solidFill>
                  <a:srgbClr val="FF0000"/>
                </a:solidFill>
              </a:rPr>
              <a:t>valuse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could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cause</a:t>
            </a:r>
            <a:r>
              <a:rPr lang="de-DE" sz="1400" dirty="0" smtClean="0">
                <a:solidFill>
                  <a:srgbClr val="FF0000"/>
                </a:solidFill>
              </a:rPr>
              <a:t> a different </a:t>
            </a:r>
            <a:r>
              <a:rPr lang="de-DE" sz="1400" dirty="0" err="1" smtClean="0">
                <a:solidFill>
                  <a:srgbClr val="FF0000"/>
                </a:solidFill>
              </a:rPr>
              <a:t>hanger</a:t>
            </a:r>
            <a:endParaRPr lang="de-DE" sz="1400" dirty="0" smtClean="0">
              <a:solidFill>
                <a:srgbClr val="FF0000"/>
              </a:solidFill>
            </a:endParaRPr>
          </a:p>
          <a:p>
            <a:r>
              <a:rPr lang="de-DE" sz="1400" dirty="0" smtClean="0">
                <a:solidFill>
                  <a:srgbClr val="FF0000"/>
                </a:solidFill>
              </a:rPr>
              <a:t>Type.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220072" y="3284984"/>
            <a:ext cx="1440160" cy="158417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932040" y="5013176"/>
            <a:ext cx="2358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Use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the</a:t>
            </a:r>
            <a:r>
              <a:rPr lang="de-DE" sz="1400" dirty="0" smtClean="0">
                <a:solidFill>
                  <a:srgbClr val="FF0000"/>
                </a:solidFill>
              </a:rPr>
              <a:t> fast </a:t>
            </a:r>
            <a:r>
              <a:rPr lang="de-DE" sz="1400" dirty="0" err="1" smtClean="0">
                <a:solidFill>
                  <a:srgbClr val="FF0000"/>
                </a:solidFill>
              </a:rPr>
              <a:t>selection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buttons</a:t>
            </a:r>
            <a:endParaRPr lang="de-DE" sz="1400" dirty="0" smtClean="0">
              <a:solidFill>
                <a:srgbClr val="FF0000"/>
              </a:solidFill>
            </a:endParaRPr>
          </a:p>
          <a:p>
            <a:r>
              <a:rPr lang="de-DE" sz="1400" dirty="0" err="1" smtClean="0">
                <a:solidFill>
                  <a:srgbClr val="FF0000"/>
                </a:solidFill>
              </a:rPr>
              <a:t>For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the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most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important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rules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98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490537"/>
            <a:ext cx="7848600" cy="587692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547664" y="548680"/>
            <a:ext cx="504056" cy="2880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3347864" y="1062840"/>
            <a:ext cx="4905254" cy="1384995"/>
          </a:xfrm>
          <a:prstGeom prst="rect">
            <a:avLst/>
          </a:prstGeom>
          <a:solidFill>
            <a:schemeClr val="lt1">
              <a:alpha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Whether the operating load or the cold load is entered is of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special </a:t>
            </a:r>
            <a:r>
              <a:rPr lang="en-US" sz="1400" dirty="0">
                <a:solidFill>
                  <a:srgbClr val="FF0000"/>
                </a:solidFill>
              </a:rPr>
              <a:t>importance for the selection of variable spring hangers.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LICAD </a:t>
            </a:r>
            <a:r>
              <a:rPr lang="en-US" sz="1400" dirty="0">
                <a:solidFill>
                  <a:srgbClr val="FF0000"/>
                </a:solidFill>
              </a:rPr>
              <a:t>calculates each opposite load case and puts these out in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the </a:t>
            </a:r>
            <a:r>
              <a:rPr lang="en-US" sz="1400" dirty="0">
                <a:solidFill>
                  <a:srgbClr val="FF0000"/>
                </a:solidFill>
              </a:rPr>
              <a:t>drawing. Furthermore, the preset load of the hanger is put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out</a:t>
            </a:r>
            <a:r>
              <a:rPr lang="en-US" sz="1400" dirty="0">
                <a:solidFill>
                  <a:srgbClr val="FF0000"/>
                </a:solidFill>
              </a:rPr>
              <a:t>. The preset load consists of the cold load and  the additional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load </a:t>
            </a:r>
            <a:r>
              <a:rPr lang="en-US" sz="1400" dirty="0">
                <a:solidFill>
                  <a:srgbClr val="FF0000"/>
                </a:solidFill>
              </a:rPr>
              <a:t>of the component which encloses the pipe.  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5" name="Gerade Verbindung 4"/>
          <p:cNvCxnSpPr>
            <a:endCxn id="2" idx="1"/>
          </p:cNvCxnSpPr>
          <p:nvPr/>
        </p:nvCxnSpPr>
        <p:spPr>
          <a:xfrm>
            <a:off x="1043608" y="1062840"/>
            <a:ext cx="2304256" cy="69249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3347864" y="2996952"/>
            <a:ext cx="4772460" cy="1169551"/>
          </a:xfrm>
          <a:prstGeom prst="rect">
            <a:avLst/>
          </a:prstGeom>
          <a:solidFill>
            <a:schemeClr val="lt1">
              <a:alpha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This option prevents selection of clamp bases designed for the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temperature </a:t>
            </a:r>
            <a:r>
              <a:rPr lang="en-US" sz="1400" dirty="0">
                <a:solidFill>
                  <a:srgbClr val="FF0000"/>
                </a:solidFill>
              </a:rPr>
              <a:t>range up to 350°C/660°F (Material S235, S355).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The </a:t>
            </a:r>
            <a:r>
              <a:rPr lang="en-US" sz="1400" dirty="0">
                <a:solidFill>
                  <a:srgbClr val="FF0000"/>
                </a:solidFill>
              </a:rPr>
              <a:t>idea behind this is that even at lower temperatures and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comparatively </a:t>
            </a:r>
            <a:r>
              <a:rPr lang="en-US" sz="1400" dirty="0">
                <a:solidFill>
                  <a:srgbClr val="FF0000"/>
                </a:solidFill>
              </a:rPr>
              <a:t>smaller insulation thickness, clamp bases with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higher </a:t>
            </a:r>
            <a:r>
              <a:rPr lang="en-US" sz="1400" dirty="0">
                <a:solidFill>
                  <a:srgbClr val="FF0000"/>
                </a:solidFill>
              </a:rPr>
              <a:t>installation dimensions can be selected.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13" name="Gerade Verbindung 12"/>
          <p:cNvCxnSpPr>
            <a:stCxn id="11" idx="1"/>
          </p:cNvCxnSpPr>
          <p:nvPr/>
        </p:nvCxnSpPr>
        <p:spPr>
          <a:xfrm flipH="1" flipV="1">
            <a:off x="1043608" y="2348880"/>
            <a:ext cx="2304256" cy="12328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667869" y="4464114"/>
            <a:ext cx="5452455" cy="954107"/>
          </a:xfrm>
          <a:prstGeom prst="rect">
            <a:avLst/>
          </a:prstGeom>
          <a:solidFill>
            <a:schemeClr val="lt1">
              <a:alpha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It has proved expedient to limit the length of threaded rods for the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transport </a:t>
            </a:r>
            <a:r>
              <a:rPr lang="en-US" sz="1400" dirty="0">
                <a:solidFill>
                  <a:srgbClr val="FF0000"/>
                </a:solidFill>
              </a:rPr>
              <a:t>of supports to sites. For design purposes the maximum length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of </a:t>
            </a:r>
            <a:r>
              <a:rPr lang="en-US" sz="1400" dirty="0">
                <a:solidFill>
                  <a:srgbClr val="FF0000"/>
                </a:solidFill>
              </a:rPr>
              <a:t>threaded rods can therefore be limited to 2000 mm. 3000 mm is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chosen </a:t>
            </a:r>
            <a:r>
              <a:rPr lang="en-US" sz="1400" dirty="0">
                <a:solidFill>
                  <a:srgbClr val="FF0000"/>
                </a:solidFill>
              </a:rPr>
              <a:t>as standard, 12 feet in UNC. 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17" name="Gerade Verbindung 16"/>
          <p:cNvCxnSpPr>
            <a:stCxn id="15" idx="1"/>
          </p:cNvCxnSpPr>
          <p:nvPr/>
        </p:nvCxnSpPr>
        <p:spPr>
          <a:xfrm flipH="1" flipV="1">
            <a:off x="1799692" y="3501008"/>
            <a:ext cx="868177" cy="144016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37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" y="361950"/>
            <a:ext cx="8201025" cy="61341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822857" y="476672"/>
            <a:ext cx="720080" cy="2880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750639" y="1124744"/>
            <a:ext cx="3312368" cy="720080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499990" y="1330895"/>
            <a:ext cx="3476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These properties should not be set as default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275856" y="2132856"/>
            <a:ext cx="5103513" cy="954107"/>
          </a:xfrm>
          <a:prstGeom prst="rect">
            <a:avLst/>
          </a:prstGeom>
          <a:solidFill>
            <a:schemeClr val="lt1">
              <a:alpha val="2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Seated constant or spring hangers are supplied with supports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or </a:t>
            </a:r>
            <a:r>
              <a:rPr lang="en-US" sz="1400" dirty="0">
                <a:solidFill>
                  <a:srgbClr val="FF0000"/>
                </a:solidFill>
              </a:rPr>
              <a:t>base plates as standard. If so desired, these seated hangers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can </a:t>
            </a:r>
            <a:r>
              <a:rPr lang="en-US" sz="1400" dirty="0">
                <a:solidFill>
                  <a:srgbClr val="FF0000"/>
                </a:solidFill>
              </a:rPr>
              <a:t>also be supplied without these components, whereby constant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and </a:t>
            </a:r>
            <a:r>
              <a:rPr lang="en-US" sz="1400" dirty="0">
                <a:solidFill>
                  <a:srgbClr val="FF0000"/>
                </a:solidFill>
              </a:rPr>
              <a:t>spring hangers are seated directly on the housing.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7" name="Gerade Verbindung 6"/>
          <p:cNvCxnSpPr/>
          <p:nvPr/>
        </p:nvCxnSpPr>
        <p:spPr>
          <a:xfrm>
            <a:off x="971600" y="1988840"/>
            <a:ext cx="2304256" cy="62106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8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12" y="371475"/>
            <a:ext cx="8181975" cy="611505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411760" y="548680"/>
            <a:ext cx="864096" cy="2880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827584" y="1052736"/>
            <a:ext cx="2160240" cy="432048"/>
          </a:xfrm>
          <a:prstGeom prst="rect">
            <a:avLst/>
          </a:prstGeom>
          <a:solidFill>
            <a:schemeClr val="accent2">
              <a:alpha val="1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707904" y="1114871"/>
            <a:ext cx="3687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These properties should be set </a:t>
            </a:r>
            <a:r>
              <a:rPr lang="en-US" sz="1400" dirty="0" smtClean="0">
                <a:solidFill>
                  <a:srgbClr val="FF0000"/>
                </a:solidFill>
              </a:rPr>
              <a:t> (recommended)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17682" y="4293096"/>
            <a:ext cx="547662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Password security is optional and need not be activated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8" name="Gerade Verbindung 7"/>
          <p:cNvCxnSpPr>
            <a:stCxn id="6" idx="2"/>
          </p:cNvCxnSpPr>
          <p:nvPr/>
        </p:nvCxnSpPr>
        <p:spPr>
          <a:xfrm flipH="1">
            <a:off x="2411760" y="4662428"/>
            <a:ext cx="2144236" cy="143086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51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433387"/>
            <a:ext cx="8010525" cy="5991225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4860032" y="764704"/>
            <a:ext cx="3345468" cy="954107"/>
          </a:xfrm>
          <a:prstGeom prst="rect">
            <a:avLst/>
          </a:prstGeom>
          <a:solidFill>
            <a:schemeClr val="lt1">
              <a:alpha val="2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The option “Side view” controls whether,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when </a:t>
            </a:r>
            <a:r>
              <a:rPr lang="en-US" sz="1400" dirty="0">
                <a:solidFill>
                  <a:srgbClr val="FF0000"/>
                </a:solidFill>
              </a:rPr>
              <a:t>printing, a second view appears with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the </a:t>
            </a:r>
            <a:r>
              <a:rPr lang="en-US" sz="1400" dirty="0">
                <a:solidFill>
                  <a:srgbClr val="FF0000"/>
                </a:solidFill>
              </a:rPr>
              <a:t>printout. This is however not available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for </a:t>
            </a:r>
            <a:r>
              <a:rPr lang="en-US" sz="1400" dirty="0">
                <a:solidFill>
                  <a:srgbClr val="FF0000"/>
                </a:solidFill>
              </a:rPr>
              <a:t>all configurations.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4" name="Gerade Verbindung 3"/>
          <p:cNvCxnSpPr/>
          <p:nvPr/>
        </p:nvCxnSpPr>
        <p:spPr>
          <a:xfrm>
            <a:off x="3707904" y="1147246"/>
            <a:ext cx="1152128" cy="9451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4722943" y="3454107"/>
            <a:ext cx="3619645" cy="954107"/>
          </a:xfrm>
          <a:prstGeom prst="rect">
            <a:avLst/>
          </a:prstGeom>
          <a:solidFill>
            <a:schemeClr val="lt1">
              <a:alpha val="2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Print-outs can be made in various languages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independently </a:t>
            </a:r>
            <a:r>
              <a:rPr lang="en-US" sz="1400" dirty="0">
                <a:solidFill>
                  <a:srgbClr val="FF0000"/>
                </a:solidFill>
              </a:rPr>
              <a:t>of the menu language selected.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The </a:t>
            </a:r>
            <a:r>
              <a:rPr lang="en-US" sz="1400" dirty="0">
                <a:solidFill>
                  <a:srgbClr val="FF0000"/>
                </a:solidFill>
              </a:rPr>
              <a:t>choice of languages depends not on the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operation </a:t>
            </a:r>
            <a:r>
              <a:rPr lang="en-US" sz="1400" dirty="0">
                <a:solidFill>
                  <a:srgbClr val="FF0000"/>
                </a:solidFill>
              </a:rPr>
              <a:t>system but on the printer.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7" name="Gerade Verbindung 6"/>
          <p:cNvCxnSpPr/>
          <p:nvPr/>
        </p:nvCxnSpPr>
        <p:spPr>
          <a:xfrm>
            <a:off x="4283968" y="3931160"/>
            <a:ext cx="4389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Interaktive Schaltfläche: Zurückkehren 8">
            <a:hlinkClick r:id="rId3" action="ppaction://hlinksldjump" highlightClick="1"/>
          </p:cNvPr>
          <p:cNvSpPr/>
          <p:nvPr/>
        </p:nvSpPr>
        <p:spPr>
          <a:xfrm>
            <a:off x="8100392" y="6525344"/>
            <a:ext cx="303017" cy="21602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53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319088"/>
            <a:ext cx="7791450" cy="62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8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" y="585787"/>
            <a:ext cx="7610475" cy="568642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165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DXF </a:t>
            </a:r>
            <a:r>
              <a:rPr lang="de-DE" dirty="0" err="1" smtClean="0">
                <a:solidFill>
                  <a:srgbClr val="FF0000"/>
                </a:solidFill>
              </a:rPr>
              <a:t>files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483768" y="3073723"/>
            <a:ext cx="513153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Open Setup </a:t>
            </a:r>
            <a:r>
              <a:rPr lang="de-DE" dirty="0" err="1" smtClean="0">
                <a:solidFill>
                  <a:srgbClr val="FF0000"/>
                </a:solidFill>
              </a:rPr>
              <a:t>window</a:t>
            </a:r>
            <a:r>
              <a:rPr lang="de-DE" dirty="0" smtClean="0">
                <a:solidFill>
                  <a:srgbClr val="FF0000"/>
                </a:solidFill>
              </a:rPr>
              <a:t> at </a:t>
            </a:r>
            <a:r>
              <a:rPr lang="de-DE" dirty="0" err="1" smtClean="0">
                <a:solidFill>
                  <a:srgbClr val="FF0000"/>
                </a:solidFill>
              </a:rPr>
              <a:t>first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configure</a:t>
            </a:r>
            <a:r>
              <a:rPr lang="de-DE" dirty="0" smtClean="0">
                <a:solidFill>
                  <a:srgbClr val="FF0000"/>
                </a:solidFill>
              </a:rPr>
              <a:t> DXF </a:t>
            </a:r>
            <a:r>
              <a:rPr lang="de-DE" dirty="0" err="1" smtClean="0">
                <a:solidFill>
                  <a:srgbClr val="FF0000"/>
                </a:solidFill>
              </a:rPr>
              <a:t>settings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 flipV="1">
            <a:off x="2123728" y="1052736"/>
            <a:ext cx="2016224" cy="20209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23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12" y="447675"/>
            <a:ext cx="7953375" cy="59626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165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DXF </a:t>
            </a:r>
            <a:r>
              <a:rPr lang="de-DE" dirty="0" err="1" smtClean="0">
                <a:solidFill>
                  <a:srgbClr val="FF0000"/>
                </a:solidFill>
              </a:rPr>
              <a:t>files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896036" y="1772816"/>
            <a:ext cx="3240360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Enter a Layer </a:t>
            </a:r>
            <a:r>
              <a:rPr lang="de-DE" dirty="0" err="1" smtClean="0">
                <a:solidFill>
                  <a:srgbClr val="FF0000"/>
                </a:solidFill>
              </a:rPr>
              <a:t>name</a:t>
            </a:r>
            <a:r>
              <a:rPr lang="de-DE" dirty="0" smtClean="0">
                <a:solidFill>
                  <a:srgbClr val="FF0000"/>
                </a:solidFill>
              </a:rPr>
              <a:t>,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a </a:t>
            </a:r>
            <a:r>
              <a:rPr lang="de-DE" dirty="0" err="1" smtClean="0">
                <a:solidFill>
                  <a:srgbClr val="FF0000"/>
                </a:solidFill>
              </a:rPr>
              <a:t>value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Text </a:t>
            </a:r>
            <a:r>
              <a:rPr lang="de-DE" dirty="0" err="1" smtClean="0">
                <a:solidFill>
                  <a:srgbClr val="FF0000"/>
                </a:solidFill>
              </a:rPr>
              <a:t>color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Text </a:t>
            </a:r>
            <a:r>
              <a:rPr lang="de-DE" dirty="0" err="1" smtClean="0">
                <a:solidFill>
                  <a:srgbClr val="FF0000"/>
                </a:solidFill>
              </a:rPr>
              <a:t>height</a:t>
            </a:r>
            <a:endParaRPr lang="de-DE" dirty="0" smtClean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 flipV="1">
            <a:off x="3275856" y="1364535"/>
            <a:ext cx="1649771" cy="10104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bgerundetes Rechteck 6"/>
          <p:cNvSpPr/>
          <p:nvPr/>
        </p:nvSpPr>
        <p:spPr>
          <a:xfrm>
            <a:off x="2771800" y="2276872"/>
            <a:ext cx="504056" cy="216024"/>
          </a:xfrm>
          <a:prstGeom prst="round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2771800" y="2653924"/>
            <a:ext cx="504056" cy="216024"/>
          </a:xfrm>
          <a:prstGeom prst="roundRect">
            <a:avLst/>
          </a:prstGeom>
          <a:solidFill>
            <a:srgbClr val="FF0000">
              <a:alpha val="3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576258" y="3789040"/>
            <a:ext cx="290515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Repeat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all </a:t>
            </a:r>
            <a:r>
              <a:rPr lang="de-DE" dirty="0" err="1" smtClean="0">
                <a:solidFill>
                  <a:srgbClr val="FF0000"/>
                </a:solidFill>
              </a:rPr>
              <a:t>other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positions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H="1" flipV="1">
            <a:off x="1259632" y="3068960"/>
            <a:ext cx="3240360" cy="9047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1331640" y="4005064"/>
            <a:ext cx="3168352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2483768" y="4005064"/>
            <a:ext cx="2016224" cy="22322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75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" y="561975"/>
            <a:ext cx="764857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3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66725"/>
            <a:ext cx="7924800" cy="59245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165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DXF </a:t>
            </a:r>
            <a:r>
              <a:rPr lang="de-DE" dirty="0" err="1" smtClean="0">
                <a:solidFill>
                  <a:srgbClr val="FF0000"/>
                </a:solidFill>
              </a:rPr>
              <a:t>files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635896" y="1484784"/>
            <a:ext cx="2939074" cy="646331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In </a:t>
            </a:r>
            <a:r>
              <a:rPr lang="de-DE" dirty="0" err="1" smtClean="0">
                <a:solidFill>
                  <a:srgbClr val="FF0000"/>
                </a:solidFill>
              </a:rPr>
              <a:t>case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export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graphic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only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disable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Apply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options</a:t>
            </a:r>
            <a:r>
              <a:rPr lang="de-DE" dirty="0" smtClean="0">
                <a:solidFill>
                  <a:srgbClr val="FF0000"/>
                </a:solidFill>
              </a:rPr>
              <a:t> box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1547664" y="1807949"/>
            <a:ext cx="2088232" cy="6129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318640" y="3352839"/>
            <a:ext cx="2701189" cy="646331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Choose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paper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size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next</a:t>
            </a:r>
            <a:r>
              <a:rPr lang="de-DE" dirty="0" smtClean="0">
                <a:solidFill>
                  <a:srgbClr val="FF0000"/>
                </a:solidFill>
              </a:rPr>
              <a:t>. 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combobox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defaults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975" y="4437112"/>
            <a:ext cx="2240249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2051720" y="980728"/>
            <a:ext cx="2016224" cy="369332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Save </a:t>
            </a:r>
            <a:r>
              <a:rPr lang="de-DE" dirty="0" err="1" smtClean="0">
                <a:solidFill>
                  <a:srgbClr val="FF0000"/>
                </a:solidFill>
              </a:rPr>
              <a:t>settings</a:t>
            </a:r>
            <a:r>
              <a:rPr lang="de-DE" dirty="0" smtClean="0">
                <a:solidFill>
                  <a:srgbClr val="FF0000"/>
                </a:solidFill>
              </a:rPr>
              <a:t> &amp; </a:t>
            </a:r>
            <a:r>
              <a:rPr lang="de-DE" dirty="0" err="1" smtClean="0">
                <a:solidFill>
                  <a:srgbClr val="FF0000"/>
                </a:solidFill>
              </a:rPr>
              <a:t>exit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flipH="1" flipV="1">
            <a:off x="899592" y="980728"/>
            <a:ext cx="1152128" cy="1846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28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428625"/>
            <a:ext cx="8001000" cy="60007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165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DXF </a:t>
            </a:r>
            <a:r>
              <a:rPr lang="de-DE" dirty="0" err="1" smtClean="0">
                <a:solidFill>
                  <a:srgbClr val="FF0000"/>
                </a:solidFill>
              </a:rPr>
              <a:t>files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665632" y="3114742"/>
            <a:ext cx="3277885" cy="369332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Select </a:t>
            </a:r>
            <a:r>
              <a:rPr lang="de-DE" dirty="0" err="1" smtClean="0">
                <a:solidFill>
                  <a:srgbClr val="FF0000"/>
                </a:solidFill>
              </a:rPr>
              <a:t>drawings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from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left</a:t>
            </a:r>
            <a:r>
              <a:rPr lang="de-DE" dirty="0" smtClean="0">
                <a:solidFill>
                  <a:srgbClr val="FF0000"/>
                </a:solidFill>
              </a:rPr>
              <a:t> box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1547664" y="2420888"/>
            <a:ext cx="2117968" cy="8785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779912" y="2236222"/>
            <a:ext cx="2016224" cy="646331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send </a:t>
            </a:r>
            <a:r>
              <a:rPr lang="de-DE" dirty="0" err="1" smtClean="0">
                <a:solidFill>
                  <a:srgbClr val="FF0000"/>
                </a:solidFill>
              </a:rPr>
              <a:t>them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right</a:t>
            </a:r>
            <a:r>
              <a:rPr lang="de-DE" dirty="0" smtClean="0">
                <a:solidFill>
                  <a:srgbClr val="FF0000"/>
                </a:solidFill>
              </a:rPr>
              <a:t> box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8" name="Gerade Verbindung mit Pfeil 17"/>
          <p:cNvCxnSpPr>
            <a:stCxn id="16" idx="1"/>
          </p:cNvCxnSpPr>
          <p:nvPr/>
        </p:nvCxnSpPr>
        <p:spPr>
          <a:xfrm flipH="1" flipV="1">
            <a:off x="2699792" y="1412781"/>
            <a:ext cx="1080120" cy="11466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851920" y="4058372"/>
            <a:ext cx="4114716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Choose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correct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folder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DXF </a:t>
            </a:r>
            <a:r>
              <a:rPr lang="de-DE" dirty="0" err="1" smtClean="0">
                <a:solidFill>
                  <a:srgbClr val="FF0000"/>
                </a:solidFill>
              </a:rPr>
              <a:t>files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 flipH="1" flipV="1">
            <a:off x="5364088" y="1916832"/>
            <a:ext cx="545190" cy="21415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331640" y="1700808"/>
            <a:ext cx="567123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By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default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Hanger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mark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number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used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file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name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Choose</a:t>
            </a:r>
            <a:r>
              <a:rPr lang="de-DE" dirty="0" smtClean="0">
                <a:solidFill>
                  <a:srgbClr val="FF0000"/>
                </a:solidFill>
              </a:rPr>
              <a:t> LICAD </a:t>
            </a:r>
            <a:r>
              <a:rPr lang="de-DE" dirty="0" err="1" smtClean="0">
                <a:solidFill>
                  <a:srgbClr val="FF0000"/>
                </a:solidFill>
              </a:rPr>
              <a:t>drawing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number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get</a:t>
            </a:r>
            <a:r>
              <a:rPr lang="de-DE" dirty="0" smtClean="0">
                <a:solidFill>
                  <a:srgbClr val="FF0000"/>
                </a:solidFill>
              </a:rPr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numeric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file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name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 flipV="1">
            <a:off x="3131840" y="836712"/>
            <a:ext cx="1035416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teraktive Schaltfläche: Zurückkehren 13">
            <a:hlinkClick r:id="rId3" action="ppaction://hlinksldjump" highlightClick="1"/>
          </p:cNvPr>
          <p:cNvSpPr/>
          <p:nvPr/>
        </p:nvSpPr>
        <p:spPr>
          <a:xfrm>
            <a:off x="3868784" y="3376062"/>
            <a:ext cx="1351288" cy="86697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92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6" grpId="0" animBg="1"/>
      <p:bldP spid="16" grpId="1" animBg="1"/>
      <p:bldP spid="7" grpId="0" animBg="1"/>
      <p:bldP spid="7" grpId="1" animBg="1"/>
      <p:bldP spid="4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2" y="490537"/>
            <a:ext cx="8029575" cy="587692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25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</a:t>
            </a:r>
            <a:r>
              <a:rPr lang="de-DE" dirty="0" err="1" smtClean="0">
                <a:solidFill>
                  <a:srgbClr val="FF0000"/>
                </a:solidFill>
              </a:rPr>
              <a:t>summary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parts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list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187624" y="3127197"/>
            <a:ext cx="299537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Choose</a:t>
            </a:r>
            <a:r>
              <a:rPr lang="de-DE" dirty="0" smtClean="0">
                <a:solidFill>
                  <a:srgbClr val="FF0000"/>
                </a:solidFill>
              </a:rPr>
              <a:t> Summary </a:t>
            </a:r>
            <a:r>
              <a:rPr lang="de-DE" dirty="0" err="1" smtClean="0">
                <a:solidFill>
                  <a:srgbClr val="FF0000"/>
                </a:solidFill>
              </a:rPr>
              <a:t>button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here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182996" y="3311863"/>
            <a:ext cx="749044" cy="1846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57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" y="438150"/>
            <a:ext cx="7981950" cy="59817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25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</a:t>
            </a:r>
            <a:r>
              <a:rPr lang="de-DE" dirty="0" err="1" smtClean="0">
                <a:solidFill>
                  <a:srgbClr val="FF0000"/>
                </a:solidFill>
              </a:rPr>
              <a:t>summary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parts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list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665632" y="3352810"/>
            <a:ext cx="3277885" cy="369332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Select </a:t>
            </a:r>
            <a:r>
              <a:rPr lang="de-DE" dirty="0" err="1" smtClean="0">
                <a:solidFill>
                  <a:srgbClr val="FF0000"/>
                </a:solidFill>
              </a:rPr>
              <a:t>drawings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from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left</a:t>
            </a:r>
            <a:r>
              <a:rPr lang="de-DE" dirty="0" smtClean="0">
                <a:solidFill>
                  <a:srgbClr val="FF0000"/>
                </a:solidFill>
              </a:rPr>
              <a:t> box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1547664" y="2420888"/>
            <a:ext cx="2117968" cy="1116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779912" y="2236222"/>
            <a:ext cx="2016224" cy="646331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send </a:t>
            </a:r>
            <a:r>
              <a:rPr lang="de-DE" dirty="0" err="1" smtClean="0">
                <a:solidFill>
                  <a:srgbClr val="FF0000"/>
                </a:solidFill>
              </a:rPr>
              <a:t>them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right</a:t>
            </a:r>
            <a:r>
              <a:rPr lang="de-DE" dirty="0" smtClean="0">
                <a:solidFill>
                  <a:srgbClr val="FF0000"/>
                </a:solidFill>
              </a:rPr>
              <a:t> box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2699792" y="1728301"/>
            <a:ext cx="1080120" cy="8310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3059832" y="1556792"/>
            <a:ext cx="271343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Click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GO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start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process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3" name="Gerade Verbindung mit Pfeil 12"/>
          <p:cNvCxnSpPr>
            <a:stCxn id="6" idx="1"/>
          </p:cNvCxnSpPr>
          <p:nvPr/>
        </p:nvCxnSpPr>
        <p:spPr>
          <a:xfrm flipH="1" flipV="1">
            <a:off x="1259632" y="980728"/>
            <a:ext cx="1800200" cy="7607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28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390525"/>
            <a:ext cx="8134350" cy="60769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491880" y="107340"/>
            <a:ext cx="25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</a:t>
            </a:r>
            <a:r>
              <a:rPr lang="de-DE" dirty="0" err="1" smtClean="0">
                <a:solidFill>
                  <a:srgbClr val="FF0000"/>
                </a:solidFill>
              </a:rPr>
              <a:t>summary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parts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list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67705" y="2048607"/>
            <a:ext cx="4952190" cy="369332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either</a:t>
            </a:r>
            <a:r>
              <a:rPr lang="de-DE" dirty="0" smtClean="0">
                <a:solidFill>
                  <a:srgbClr val="FF0000"/>
                </a:solidFill>
              </a:rPr>
              <a:t> TXT </a:t>
            </a:r>
            <a:r>
              <a:rPr lang="de-DE" dirty="0" err="1" smtClean="0">
                <a:solidFill>
                  <a:srgbClr val="FF0000"/>
                </a:solidFill>
              </a:rPr>
              <a:t>or</a:t>
            </a:r>
            <a:r>
              <a:rPr lang="de-DE" dirty="0" smtClean="0">
                <a:solidFill>
                  <a:srgbClr val="FF0000"/>
                </a:solidFill>
              </a:rPr>
              <a:t> EXCL </a:t>
            </a:r>
            <a:r>
              <a:rPr lang="de-DE" dirty="0" err="1" smtClean="0">
                <a:solidFill>
                  <a:srgbClr val="FF0000"/>
                </a:solidFill>
              </a:rPr>
              <a:t>buttons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export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result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/>
          <p:cNvCxnSpPr>
            <a:stCxn id="8" idx="0"/>
          </p:cNvCxnSpPr>
          <p:nvPr/>
        </p:nvCxnSpPr>
        <p:spPr>
          <a:xfrm flipH="1" flipV="1">
            <a:off x="2483772" y="1196753"/>
            <a:ext cx="960028" cy="8518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665632" y="3173978"/>
            <a:ext cx="2922592" cy="369332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Choose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here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get</a:t>
            </a:r>
            <a:r>
              <a:rPr lang="de-DE" dirty="0" smtClean="0">
                <a:solidFill>
                  <a:srgbClr val="FF0000"/>
                </a:solidFill>
              </a:rPr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preview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3131841" y="980729"/>
            <a:ext cx="1476163" cy="21932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991146" y="4080280"/>
            <a:ext cx="481310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get</a:t>
            </a:r>
            <a:r>
              <a:rPr lang="de-DE" dirty="0" smtClean="0">
                <a:solidFill>
                  <a:srgbClr val="FF0000"/>
                </a:solidFill>
              </a:rPr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further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page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used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drawing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numbers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>
                <a:solidFill>
                  <a:srgbClr val="FF0000"/>
                </a:solidFill>
              </a:rPr>
              <a:t>a</a:t>
            </a:r>
            <a:r>
              <a:rPr lang="de-DE" dirty="0" err="1" smtClean="0">
                <a:solidFill>
                  <a:srgbClr val="FF0000"/>
                </a:solidFill>
              </a:rPr>
              <a:t>ctivate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this</a:t>
            </a:r>
            <a:r>
              <a:rPr lang="de-DE" dirty="0" smtClean="0">
                <a:solidFill>
                  <a:srgbClr val="FF0000"/>
                </a:solidFill>
              </a:rPr>
              <a:t> box </a:t>
            </a:r>
            <a:r>
              <a:rPr lang="de-DE" u="sng" dirty="0" err="1" smtClean="0">
                <a:solidFill>
                  <a:srgbClr val="FF0000"/>
                </a:solidFill>
              </a:rPr>
              <a:t>before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starting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process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3347864" y="1006238"/>
            <a:ext cx="1080120" cy="30708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Interaktive Schaltfläche: Zurückkehren 20">
            <a:hlinkClick r:id="rId3" action="ppaction://hlinksldjump" highlightClick="1"/>
          </p:cNvPr>
          <p:cNvSpPr/>
          <p:nvPr/>
        </p:nvSpPr>
        <p:spPr>
          <a:xfrm>
            <a:off x="3868784" y="3376062"/>
            <a:ext cx="1351288" cy="86697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00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6" grpId="0" animBg="1"/>
      <p:bldP spid="6" grpId="1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20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27" y="719577"/>
            <a:ext cx="7496145" cy="561662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1276350"/>
            <a:ext cx="32956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691680" y="4149080"/>
            <a:ext cx="6099747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Drawings and materials lists are always given out in the language set at the time.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Drawings </a:t>
            </a:r>
            <a:r>
              <a:rPr lang="en-US" sz="1400" dirty="0">
                <a:solidFill>
                  <a:srgbClr val="FF0000"/>
                </a:solidFill>
              </a:rPr>
              <a:t>which have been saved can be printed out in any of the languages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named </a:t>
            </a:r>
            <a:r>
              <a:rPr lang="en-US" sz="1400" dirty="0">
                <a:solidFill>
                  <a:srgbClr val="FF0000"/>
                </a:solidFill>
              </a:rPr>
              <a:t>above. Just make the appropriate setting before printing.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" name="Interaktive Schaltfläche: Zurückkehren 9">
            <a:hlinkClick r:id="rId4" action="ppaction://hlinksldjump" highlightClick="1"/>
          </p:cNvPr>
          <p:cNvSpPr/>
          <p:nvPr/>
        </p:nvSpPr>
        <p:spPr>
          <a:xfrm>
            <a:off x="3926198" y="3311865"/>
            <a:ext cx="1300119" cy="432048"/>
          </a:xfrm>
          <a:prstGeom prst="actionButtonReturn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3779912" y="2346155"/>
            <a:ext cx="212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Select </a:t>
            </a:r>
            <a:r>
              <a:rPr lang="de-DE" sz="1400" dirty="0" err="1" smtClean="0">
                <a:solidFill>
                  <a:srgbClr val="FF0000"/>
                </a:solidFill>
              </a:rPr>
              <a:t>one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of</a:t>
            </a:r>
            <a:r>
              <a:rPr lang="de-DE" sz="1400" dirty="0" smtClean="0">
                <a:solidFill>
                  <a:srgbClr val="FF0000"/>
                </a:solidFill>
              </a:rPr>
              <a:t> 12 </a:t>
            </a:r>
            <a:r>
              <a:rPr lang="de-DE" sz="1400" dirty="0" err="1" smtClean="0">
                <a:solidFill>
                  <a:srgbClr val="FF0000"/>
                </a:solidFill>
              </a:rPr>
              <a:t>languages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11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328612"/>
            <a:ext cx="8258175" cy="6200775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971600" y="460634"/>
            <a:ext cx="108012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339752" y="1268760"/>
            <a:ext cx="2208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Select Projects at </a:t>
            </a:r>
            <a:r>
              <a:rPr lang="de-DE" dirty="0" err="1" smtClean="0">
                <a:solidFill>
                  <a:srgbClr val="FF0000"/>
                </a:solidFill>
              </a:rPr>
              <a:t>first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959379" y="2708920"/>
            <a:ext cx="322524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2400" dirty="0"/>
              <a:t>Setup </a:t>
            </a:r>
            <a:r>
              <a:rPr lang="de-DE" sz="2400" dirty="0" err="1"/>
              <a:t>project</a:t>
            </a:r>
            <a:r>
              <a:rPr lang="de-DE" sz="2400" dirty="0"/>
              <a:t> </a:t>
            </a:r>
            <a:r>
              <a:rPr lang="de-DE" sz="2400" dirty="0" err="1" smtClean="0"/>
              <a:t>properties</a:t>
            </a:r>
            <a:endParaRPr lang="de-DE" sz="2400" dirty="0"/>
          </a:p>
        </p:txBody>
      </p:sp>
      <p:cxnSp>
        <p:nvCxnSpPr>
          <p:cNvPr id="6" name="Gerade Verbindung 5"/>
          <p:cNvCxnSpPr/>
          <p:nvPr/>
        </p:nvCxnSpPr>
        <p:spPr>
          <a:xfrm flipH="1" flipV="1">
            <a:off x="1511660" y="964690"/>
            <a:ext cx="828092" cy="4887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7" y="376237"/>
            <a:ext cx="8124825" cy="6105525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323528" y="5013176"/>
            <a:ext cx="129614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403648" y="4293096"/>
            <a:ext cx="2408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Create </a:t>
            </a:r>
            <a:r>
              <a:rPr lang="de-DE" dirty="0" err="1" smtClean="0">
                <a:solidFill>
                  <a:srgbClr val="FF0000"/>
                </a:solidFill>
              </a:rPr>
              <a:t>your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first</a:t>
            </a:r>
            <a:r>
              <a:rPr lang="de-DE" dirty="0" smtClean="0">
                <a:solidFill>
                  <a:srgbClr val="FF0000"/>
                </a:solidFill>
              </a:rPr>
              <a:t> Project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700214"/>
            <a:ext cx="4648745" cy="289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037313" y="2420888"/>
            <a:ext cx="2974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Enter a strong Project </a:t>
            </a:r>
            <a:r>
              <a:rPr lang="de-DE" dirty="0" err="1" smtClean="0">
                <a:solidFill>
                  <a:srgbClr val="FF0000"/>
                </a:solidFill>
              </a:rPr>
              <a:t>name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other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fields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descripe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your</a:t>
            </a:r>
            <a:r>
              <a:rPr lang="de-DE" dirty="0" smtClean="0">
                <a:solidFill>
                  <a:srgbClr val="FF0000"/>
                </a:solidFill>
              </a:rPr>
              <a:t> Project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700213"/>
            <a:ext cx="4648745" cy="289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e 9"/>
          <p:cNvSpPr/>
          <p:nvPr/>
        </p:nvSpPr>
        <p:spPr>
          <a:xfrm>
            <a:off x="4435196" y="4077072"/>
            <a:ext cx="129614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7"/>
            <a:ext cx="3876650" cy="126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985002" y="3683466"/>
            <a:ext cx="5079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Please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confirm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Yes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activate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your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new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project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5" grpId="1"/>
      <p:bldP spid="6" grpId="0"/>
      <p:bldP spid="6" grpId="1"/>
      <p:bldP spid="10" grpId="0" animBg="1"/>
      <p:bldP spid="10" grpId="1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" y="385762"/>
            <a:ext cx="8086725" cy="608647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860032" y="3573016"/>
            <a:ext cx="3682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Your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new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project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appears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now</a:t>
            </a:r>
            <a:r>
              <a:rPr lang="de-DE" dirty="0" smtClean="0">
                <a:solidFill>
                  <a:srgbClr val="FF0000"/>
                </a:solidFill>
              </a:rPr>
              <a:t> in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list</a:t>
            </a:r>
            <a:r>
              <a:rPr lang="de-DE" dirty="0" smtClean="0">
                <a:solidFill>
                  <a:srgbClr val="FF0000"/>
                </a:solidFill>
              </a:rPr>
              <a:t> box. The ident </a:t>
            </a:r>
            <a:r>
              <a:rPr lang="de-DE" dirty="0" err="1" smtClean="0">
                <a:solidFill>
                  <a:srgbClr val="FF0000"/>
                </a:solidFill>
              </a:rPr>
              <a:t>number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 72. This 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number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internal </a:t>
            </a:r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only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6" name="Gerade Verbindung 5"/>
          <p:cNvCxnSpPr/>
          <p:nvPr/>
        </p:nvCxnSpPr>
        <p:spPr>
          <a:xfrm flipH="1">
            <a:off x="3923928" y="4034681"/>
            <a:ext cx="936104" cy="8344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4860032" y="4451920"/>
            <a:ext cx="3358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You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can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leave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window</a:t>
            </a:r>
            <a:r>
              <a:rPr lang="de-DE" dirty="0" smtClean="0">
                <a:solidFill>
                  <a:srgbClr val="FF0000"/>
                </a:solidFill>
              </a:rPr>
              <a:t> via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Exit </a:t>
            </a:r>
            <a:r>
              <a:rPr lang="de-DE" dirty="0" err="1" smtClean="0">
                <a:solidFill>
                  <a:srgbClr val="FF0000"/>
                </a:solidFill>
              </a:rPr>
              <a:t>button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9" name="Gerade Verbindung 8"/>
          <p:cNvCxnSpPr/>
          <p:nvPr/>
        </p:nvCxnSpPr>
        <p:spPr>
          <a:xfrm flipH="1">
            <a:off x="467544" y="4775085"/>
            <a:ext cx="4392488" cy="15342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860032" y="2771102"/>
            <a:ext cx="3071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you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can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change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project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Click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list</a:t>
            </a:r>
            <a:r>
              <a:rPr lang="de-DE" dirty="0" smtClean="0">
                <a:solidFill>
                  <a:srgbClr val="FF0000"/>
                </a:solidFill>
              </a:rPr>
              <a:t> box item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click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Select </a:t>
            </a:r>
            <a:r>
              <a:rPr lang="de-DE" dirty="0" err="1" smtClean="0">
                <a:solidFill>
                  <a:srgbClr val="FF0000"/>
                </a:solidFill>
              </a:rPr>
              <a:t>button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23528" y="3972822"/>
            <a:ext cx="3960440" cy="114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teraktive Schaltfläche: Zurückkehren 1">
            <a:hlinkClick r:id="rId3" action="ppaction://hlinksldjump" highlightClick="1"/>
          </p:cNvPr>
          <p:cNvSpPr/>
          <p:nvPr/>
        </p:nvSpPr>
        <p:spPr>
          <a:xfrm>
            <a:off x="3671900" y="3319883"/>
            <a:ext cx="1440160" cy="45559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54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10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328612"/>
            <a:ext cx="8258175" cy="6200775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16824" cy="556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419872" y="3132837"/>
            <a:ext cx="3543727" cy="646331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Select a </a:t>
            </a:r>
            <a:r>
              <a:rPr lang="de-DE" dirty="0" err="1" smtClean="0">
                <a:solidFill>
                  <a:srgbClr val="FF0000"/>
                </a:solidFill>
              </a:rPr>
              <a:t>hanger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configuration</a:t>
            </a:r>
            <a:r>
              <a:rPr lang="de-DE" dirty="0" smtClean="0">
                <a:solidFill>
                  <a:srgbClr val="FF0000"/>
                </a:solidFill>
              </a:rPr>
              <a:t> out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endParaRPr lang="de-DE" dirty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The </a:t>
            </a:r>
            <a:r>
              <a:rPr lang="de-DE" dirty="0" err="1" smtClean="0">
                <a:solidFill>
                  <a:srgbClr val="FF0000"/>
                </a:solidFill>
              </a:rPr>
              <a:t>selection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table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7" name="Gerade Verbindung 6"/>
          <p:cNvCxnSpPr>
            <a:stCxn id="5" idx="1"/>
          </p:cNvCxnSpPr>
          <p:nvPr/>
        </p:nvCxnSpPr>
        <p:spPr>
          <a:xfrm flipH="1" flipV="1">
            <a:off x="2987824" y="2636912"/>
            <a:ext cx="432048" cy="8190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2633129" y="3861048"/>
            <a:ext cx="4051045" cy="646331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You</a:t>
            </a:r>
            <a:r>
              <a:rPr lang="de-DE" dirty="0" smtClean="0">
                <a:solidFill>
                  <a:srgbClr val="FF0000"/>
                </a:solidFill>
              </a:rPr>
              <a:t> will </a:t>
            </a:r>
            <a:r>
              <a:rPr lang="de-DE" dirty="0" err="1" smtClean="0">
                <a:solidFill>
                  <a:srgbClr val="FF0000"/>
                </a:solidFill>
              </a:rPr>
              <a:t>see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this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screen</a:t>
            </a:r>
            <a:r>
              <a:rPr lang="de-DE" dirty="0" smtClean="0">
                <a:solidFill>
                  <a:srgbClr val="FF0000"/>
                </a:solidFill>
              </a:rPr>
              <a:t> after </a:t>
            </a:r>
            <a:r>
              <a:rPr lang="de-DE" dirty="0" err="1" smtClean="0">
                <a:solidFill>
                  <a:srgbClr val="FF0000"/>
                </a:solidFill>
              </a:rPr>
              <a:t>choosen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Designer </a:t>
            </a:r>
            <a:r>
              <a:rPr lang="de-DE" dirty="0" err="1" smtClean="0">
                <a:solidFill>
                  <a:srgbClr val="FF0000"/>
                </a:solidFill>
              </a:rPr>
              <a:t>button</a:t>
            </a:r>
            <a:r>
              <a:rPr lang="de-DE" dirty="0" smtClean="0">
                <a:solidFill>
                  <a:srgbClr val="FF0000"/>
                </a:solidFill>
              </a:rPr>
              <a:t> in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window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284158" y="1412776"/>
            <a:ext cx="3770328" cy="36933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Select ‚</a:t>
            </a:r>
            <a:r>
              <a:rPr lang="de-DE" dirty="0" err="1" smtClean="0">
                <a:solidFill>
                  <a:srgbClr val="FF0000"/>
                </a:solidFill>
              </a:rPr>
              <a:t>Static</a:t>
            </a:r>
            <a:r>
              <a:rPr lang="de-DE" dirty="0" smtClean="0">
                <a:solidFill>
                  <a:srgbClr val="FF0000"/>
                </a:solidFill>
              </a:rPr>
              <a:t>‘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design spring </a:t>
            </a:r>
            <a:r>
              <a:rPr lang="de-DE" dirty="0" err="1" smtClean="0">
                <a:solidFill>
                  <a:srgbClr val="FF0000"/>
                </a:solidFill>
              </a:rPr>
              <a:t>hangers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10"/>
          <p:cNvCxnSpPr>
            <a:stCxn id="9" idx="1"/>
          </p:cNvCxnSpPr>
          <p:nvPr/>
        </p:nvCxnSpPr>
        <p:spPr>
          <a:xfrm flipH="1" flipV="1">
            <a:off x="683568" y="1124744"/>
            <a:ext cx="600590" cy="4726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159287" y="2855838"/>
            <a:ext cx="4064895" cy="92333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Choose</a:t>
            </a:r>
            <a:r>
              <a:rPr lang="de-DE" dirty="0" smtClean="0">
                <a:solidFill>
                  <a:srgbClr val="FF0000"/>
                </a:solidFill>
              </a:rPr>
              <a:t> a simple </a:t>
            </a:r>
            <a:r>
              <a:rPr lang="de-DE" dirty="0" err="1" smtClean="0">
                <a:solidFill>
                  <a:srgbClr val="FF0000"/>
                </a:solidFill>
              </a:rPr>
              <a:t>hanger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a spring </a:t>
            </a:r>
            <a:r>
              <a:rPr lang="de-DE" dirty="0" err="1" smtClean="0">
                <a:solidFill>
                  <a:srgbClr val="FF0000"/>
                </a:solidFill>
              </a:rPr>
              <a:t>can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Double </a:t>
            </a:r>
            <a:r>
              <a:rPr lang="de-DE" dirty="0" err="1" smtClean="0">
                <a:solidFill>
                  <a:srgbClr val="FF0000"/>
                </a:solidFill>
              </a:rPr>
              <a:t>click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picture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select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configuration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close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window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5" name="Gerade Verbindung 14"/>
          <p:cNvCxnSpPr/>
          <p:nvPr/>
        </p:nvCxnSpPr>
        <p:spPr>
          <a:xfrm flipH="1">
            <a:off x="2051720" y="3317503"/>
            <a:ext cx="1107567" cy="1835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2865987" y="3039343"/>
            <a:ext cx="334001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2400" dirty="0"/>
              <a:t>Design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hanger</a:t>
            </a:r>
            <a:r>
              <a:rPr lang="de-DE" sz="2400" dirty="0"/>
              <a:t> </a:t>
            </a:r>
            <a:r>
              <a:rPr lang="de-DE" sz="2400" dirty="0" smtClean="0"/>
              <a:t>support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76686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3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328612"/>
            <a:ext cx="8258175" cy="620077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347864" y="4869160"/>
            <a:ext cx="330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Enter </a:t>
            </a:r>
            <a:r>
              <a:rPr lang="de-DE" dirty="0" err="1" smtClean="0">
                <a:solidFill>
                  <a:srgbClr val="FF0000"/>
                </a:solidFill>
              </a:rPr>
              <a:t>now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design </a:t>
            </a:r>
            <a:r>
              <a:rPr lang="de-DE" dirty="0" err="1" smtClean="0">
                <a:solidFill>
                  <a:srgbClr val="FF0000"/>
                </a:solidFill>
              </a:rPr>
              <a:t>parameters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123728" y="377388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Enter a </a:t>
            </a:r>
            <a:r>
              <a:rPr lang="de-DE" dirty="0" err="1" smtClean="0">
                <a:solidFill>
                  <a:srgbClr val="FF0000"/>
                </a:solidFill>
              </a:rPr>
              <a:t>distance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fro</a:t>
            </a:r>
            <a:r>
              <a:rPr lang="de-DE" dirty="0" smtClean="0">
                <a:solidFill>
                  <a:srgbClr val="FF0000"/>
                </a:solidFill>
              </a:rPr>
              <a:t> m </a:t>
            </a:r>
            <a:r>
              <a:rPr lang="de-DE" dirty="0" err="1" smtClean="0">
                <a:solidFill>
                  <a:srgbClr val="FF0000"/>
                </a:solidFill>
              </a:rPr>
              <a:t>bottom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steel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centre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pipe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8" name="Gerade Verbindung 7"/>
          <p:cNvCxnSpPr>
            <a:stCxn id="6" idx="1"/>
          </p:cNvCxnSpPr>
          <p:nvPr/>
        </p:nvCxnSpPr>
        <p:spPr>
          <a:xfrm flipH="1" flipV="1">
            <a:off x="1547664" y="4005068"/>
            <a:ext cx="576064" cy="91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108988" y="3895804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200</a:t>
            </a:r>
            <a:endParaRPr lang="de-DE" sz="9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7" y="1181335"/>
            <a:ext cx="2542757" cy="3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827584" y="1844824"/>
            <a:ext cx="2380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A </a:t>
            </a:r>
            <a:r>
              <a:rPr lang="de-DE" dirty="0" err="1" smtClean="0">
                <a:solidFill>
                  <a:srgbClr val="FF0000"/>
                </a:solidFill>
              </a:rPr>
              <a:t>Hanger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mark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number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940152" y="908720"/>
            <a:ext cx="2562048" cy="1754326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Enter </a:t>
            </a:r>
            <a:r>
              <a:rPr lang="de-DE" dirty="0" err="1" smtClean="0">
                <a:solidFill>
                  <a:srgbClr val="FF0000"/>
                </a:solidFill>
              </a:rPr>
              <a:t>now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few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values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Load,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Diameter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pipe</a:t>
            </a:r>
            <a:r>
              <a:rPr lang="de-DE" dirty="0" smtClean="0">
                <a:solidFill>
                  <a:srgbClr val="FF0000"/>
                </a:solidFill>
              </a:rPr>
              <a:t>,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Insulation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thickness</a:t>
            </a:r>
            <a:r>
              <a:rPr lang="de-DE" dirty="0" smtClean="0">
                <a:solidFill>
                  <a:srgbClr val="FF0000"/>
                </a:solidFill>
              </a:rPr>
              <a:t>,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Temperature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pipe</a:t>
            </a:r>
            <a:r>
              <a:rPr lang="de-DE" dirty="0" smtClean="0">
                <a:solidFill>
                  <a:srgbClr val="FF0000"/>
                </a:solidFill>
              </a:rPr>
              <a:t>,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vertical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movement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836712"/>
            <a:ext cx="715021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5332530" y="4869160"/>
            <a:ext cx="2171428" cy="646331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That‘s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it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Click </a:t>
            </a:r>
            <a:r>
              <a:rPr lang="de-DE" dirty="0" err="1" smtClean="0">
                <a:solidFill>
                  <a:srgbClr val="FF0000"/>
                </a:solidFill>
              </a:rPr>
              <a:t>here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proceed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14" name="Gerade Verbindung 13"/>
          <p:cNvCxnSpPr>
            <a:stCxn id="12" idx="3"/>
          </p:cNvCxnSpPr>
          <p:nvPr/>
        </p:nvCxnSpPr>
        <p:spPr>
          <a:xfrm>
            <a:off x="7503958" y="5192326"/>
            <a:ext cx="966684" cy="7827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22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328612"/>
            <a:ext cx="8258175" cy="620077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27984" y="980728"/>
            <a:ext cx="3736536" cy="646331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Use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those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buttons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change</a:t>
            </a:r>
            <a:r>
              <a:rPr lang="de-DE" dirty="0" smtClean="0">
                <a:solidFill>
                  <a:srgbClr val="FF0000"/>
                </a:solidFill>
              </a:rPr>
              <a:t> different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orientation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option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763688" y="620688"/>
            <a:ext cx="194421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45" y="1531397"/>
            <a:ext cx="2554018" cy="4608512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</p:pic>
      <p:sp>
        <p:nvSpPr>
          <p:cNvPr id="6" name="Interaktive Schaltfläche: Zurückkehren 5">
            <a:hlinkClick r:id="rId4" action="ppaction://hlinksldjump" highlightClick="1"/>
          </p:cNvPr>
          <p:cNvSpPr/>
          <p:nvPr/>
        </p:nvSpPr>
        <p:spPr>
          <a:xfrm>
            <a:off x="4211960" y="3391081"/>
            <a:ext cx="1156068" cy="7861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42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Office PowerPoint</Application>
  <PresentationFormat>Bildschirmpräsentation (4:3)</PresentationFormat>
  <Paragraphs>122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Arial Narrow</vt:lpstr>
      <vt:lpstr>Calibri</vt:lpstr>
      <vt:lpstr>Larissa</vt:lpstr>
      <vt:lpstr>LICAD 11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LISEGA 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Sarnoch, Frank</dc:creator>
  <cp:lastModifiedBy>Sarnoch, Frank</cp:lastModifiedBy>
  <cp:revision>86</cp:revision>
  <dcterms:created xsi:type="dcterms:W3CDTF">2016-03-17T08:29:04Z</dcterms:created>
  <dcterms:modified xsi:type="dcterms:W3CDTF">2021-03-24T14:08:13Z</dcterms:modified>
</cp:coreProperties>
</file>